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D817D-B8EF-4835-B791-15A4E1BC8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ED226-934E-44CF-94C5-12AEADB67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0E503-8467-4A8D-9B86-6D419E922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35108-9B98-468A-9F9A-1869EF350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CB02F-8667-4059-804F-E623301FD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64480-3032-4790-8195-5A72826ED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1438F-E012-4BE2-AFD9-D73E780ED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BF859-5991-4069-9E6C-4ACED5F77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20079-BE5D-431C-84A8-3C5EB0346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E6CA8-7D33-4ECA-BD54-29452688A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2389D-34CD-416F-9C32-8E2D6C148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B956377-95DA-4A5E-97D1-115860F2A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hyperlink" Target="http://www.metricamerica.com/SI-Metric/liter.wmv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learnalberta.ca/Launch.aspx?content=%2fcontent%2fmesg%2fhtml%2fmath6web%2fmath6shell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24400" y="4191000"/>
            <a:ext cx="35814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b="1" smtClean="0">
                <a:latin typeface="Times New Roman" pitchFamily="18" charset="0"/>
              </a:rPr>
              <a:t>Lesson 3: </a:t>
            </a:r>
            <a:br>
              <a:rPr lang="en-US" sz="4000" b="1" smtClean="0">
                <a:latin typeface="Times New Roman" pitchFamily="18" charset="0"/>
              </a:rPr>
            </a:br>
            <a:r>
              <a:rPr lang="en-US" sz="4000" b="1" smtClean="0">
                <a:latin typeface="Times New Roman" pitchFamily="18" charset="0"/>
              </a:rPr>
              <a:t>Volume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latin typeface="Times New Roman" pitchFamily="18" charset="0"/>
              </a:rPr>
              <a:t>T. Trimpe 2008   http://sciencespot.net/</a:t>
            </a:r>
          </a:p>
        </p:txBody>
      </p:sp>
      <p:pic>
        <p:nvPicPr>
          <p:cNvPr id="2052" name="Picture 6" descr="metricmania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0"/>
            <a:ext cx="8686800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MCj029035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505200"/>
            <a:ext cx="2971800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52400" y="152400"/>
            <a:ext cx="8839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English vs. Metric Units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812925" y="3160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6" name="Text Box 66"/>
          <p:cNvSpPr txBox="1">
            <a:spLocks noChangeArrowheads="1"/>
          </p:cNvSpPr>
          <p:nvPr/>
        </p:nvSpPr>
        <p:spPr bwMode="auto">
          <a:xfrm>
            <a:off x="304800" y="1066800"/>
            <a:ext cx="50292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Which is larger? 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A. 1 liter or 1 gallon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B. 1 liter or 1 quart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C. 1 milliliter or 1 fluid ounce</a:t>
            </a:r>
          </a:p>
        </p:txBody>
      </p:sp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381000" y="1625600"/>
            <a:ext cx="3663950" cy="4822825"/>
            <a:chOff x="240" y="1024"/>
            <a:chExt cx="2308" cy="3038"/>
          </a:xfrm>
        </p:grpSpPr>
        <p:sp>
          <p:nvSpPr>
            <p:cNvPr id="3088" name="Oval 70"/>
            <p:cNvSpPr>
              <a:spLocks noChangeArrowheads="1"/>
            </p:cNvSpPr>
            <p:nvPr/>
          </p:nvSpPr>
          <p:spPr bwMode="auto">
            <a:xfrm>
              <a:off x="1088" y="1024"/>
              <a:ext cx="864" cy="288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Text Box 86"/>
            <p:cNvSpPr txBox="1">
              <a:spLocks noChangeArrowheads="1"/>
            </p:cNvSpPr>
            <p:nvPr/>
          </p:nvSpPr>
          <p:spPr bwMode="auto">
            <a:xfrm>
              <a:off x="288" y="2448"/>
              <a:ext cx="14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1 gallon = 3.79 liters</a:t>
              </a:r>
            </a:p>
          </p:txBody>
        </p:sp>
        <p:sp>
          <p:nvSpPr>
            <p:cNvPr id="3090" name="Text Box 93"/>
            <p:cNvSpPr txBox="1">
              <a:spLocks noChangeArrowheads="1"/>
            </p:cNvSpPr>
            <p:nvPr/>
          </p:nvSpPr>
          <p:spPr bwMode="auto">
            <a:xfrm>
              <a:off x="336" y="3696"/>
              <a:ext cx="192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It would take approximately 3 ¾ 1-liter bottles to equal a gallon.</a:t>
              </a:r>
            </a:p>
          </p:txBody>
        </p:sp>
        <p:pic>
          <p:nvPicPr>
            <p:cNvPr id="3091" name="Picture 96"/>
            <p:cNvPicPr>
              <a:picLocks noChangeAspect="1" noChangeArrowheads="1"/>
            </p:cNvPicPr>
            <p:nvPr/>
          </p:nvPicPr>
          <p:blipFill>
            <a:blip r:embed="rId2" cstate="print"/>
            <a:srcRect l="22441" r="25853"/>
            <a:stretch>
              <a:fillRect/>
            </a:stretch>
          </p:blipFill>
          <p:spPr bwMode="auto">
            <a:xfrm>
              <a:off x="240" y="2736"/>
              <a:ext cx="35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2" name="Picture 97"/>
            <p:cNvPicPr>
              <a:picLocks noChangeAspect="1" noChangeArrowheads="1"/>
            </p:cNvPicPr>
            <p:nvPr/>
          </p:nvPicPr>
          <p:blipFill>
            <a:blip r:embed="rId2" cstate="print"/>
            <a:srcRect l="22441" r="25853"/>
            <a:stretch>
              <a:fillRect/>
            </a:stretch>
          </p:blipFill>
          <p:spPr bwMode="auto">
            <a:xfrm>
              <a:off x="601" y="2736"/>
              <a:ext cx="35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3" name="Picture 98"/>
            <p:cNvPicPr>
              <a:picLocks noChangeAspect="1" noChangeArrowheads="1"/>
            </p:cNvPicPr>
            <p:nvPr/>
          </p:nvPicPr>
          <p:blipFill>
            <a:blip r:embed="rId2" cstate="print"/>
            <a:srcRect l="22441" r="25853"/>
            <a:stretch>
              <a:fillRect/>
            </a:stretch>
          </p:blipFill>
          <p:spPr bwMode="auto">
            <a:xfrm>
              <a:off x="963" y="2736"/>
              <a:ext cx="35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4" name="Picture 99"/>
            <p:cNvPicPr>
              <a:picLocks noChangeAspect="1" noChangeArrowheads="1"/>
            </p:cNvPicPr>
            <p:nvPr/>
          </p:nvPicPr>
          <p:blipFill>
            <a:blip r:embed="rId2" cstate="print"/>
            <a:srcRect l="22441" r="39946"/>
            <a:stretch>
              <a:fillRect/>
            </a:stretch>
          </p:blipFill>
          <p:spPr bwMode="auto">
            <a:xfrm>
              <a:off x="1325" y="2736"/>
              <a:ext cx="259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5" name="Picture 10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32" y="2592"/>
              <a:ext cx="916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13"/>
          <p:cNvGrpSpPr>
            <a:grpSpLocks/>
          </p:cNvGrpSpPr>
          <p:nvPr/>
        </p:nvGrpSpPr>
        <p:grpSpPr bwMode="auto">
          <a:xfrm>
            <a:off x="2425700" y="1066800"/>
            <a:ext cx="6108700" cy="2120900"/>
            <a:chOff x="1528" y="672"/>
            <a:chExt cx="3848" cy="1336"/>
          </a:xfrm>
        </p:grpSpPr>
        <p:sp>
          <p:nvSpPr>
            <p:cNvPr id="3084" name="Oval 74"/>
            <p:cNvSpPr>
              <a:spLocks noChangeArrowheads="1"/>
            </p:cNvSpPr>
            <p:nvPr/>
          </p:nvSpPr>
          <p:spPr bwMode="auto">
            <a:xfrm>
              <a:off x="1528" y="1720"/>
              <a:ext cx="1256" cy="288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Text Box 50"/>
            <p:cNvSpPr txBox="1">
              <a:spLocks noChangeArrowheads="1"/>
            </p:cNvSpPr>
            <p:nvPr/>
          </p:nvSpPr>
          <p:spPr bwMode="auto">
            <a:xfrm>
              <a:off x="3936" y="720"/>
              <a:ext cx="14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1 fl oz = 29.573 ml</a:t>
              </a:r>
            </a:p>
          </p:txBody>
        </p:sp>
        <p:pic>
          <p:nvPicPr>
            <p:cNvPr id="3086" name="Picture 104"/>
            <p:cNvPicPr>
              <a:picLocks noChangeAspect="1" noChangeArrowheads="1"/>
            </p:cNvPicPr>
            <p:nvPr/>
          </p:nvPicPr>
          <p:blipFill>
            <a:blip r:embed="rId4" cstate="print"/>
            <a:srcRect r="5399"/>
            <a:stretch>
              <a:fillRect/>
            </a:stretch>
          </p:blipFill>
          <p:spPr bwMode="auto">
            <a:xfrm>
              <a:off x="3408" y="672"/>
              <a:ext cx="475" cy="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7" name="Text Box 105"/>
            <p:cNvSpPr txBox="1">
              <a:spLocks noChangeArrowheads="1"/>
            </p:cNvSpPr>
            <p:nvPr/>
          </p:nvSpPr>
          <p:spPr bwMode="auto">
            <a:xfrm>
              <a:off x="3936" y="960"/>
              <a:ext cx="144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1 12-oz can of soda would equal approximately 355 ml.</a:t>
              </a:r>
            </a:p>
          </p:txBody>
        </p:sp>
      </p:grpSp>
      <p:grpSp>
        <p:nvGrpSpPr>
          <p:cNvPr id="4" name="Group 114"/>
          <p:cNvGrpSpPr>
            <a:grpSpLocks/>
          </p:cNvGrpSpPr>
          <p:nvPr/>
        </p:nvGrpSpPr>
        <p:grpSpPr bwMode="auto">
          <a:xfrm>
            <a:off x="457200" y="2171700"/>
            <a:ext cx="7772400" cy="3695700"/>
            <a:chOff x="288" y="1368"/>
            <a:chExt cx="4896" cy="2328"/>
          </a:xfrm>
        </p:grpSpPr>
        <p:sp>
          <p:nvSpPr>
            <p:cNvPr id="3080" name="Oval 71"/>
            <p:cNvSpPr>
              <a:spLocks noChangeArrowheads="1"/>
            </p:cNvSpPr>
            <p:nvPr/>
          </p:nvSpPr>
          <p:spPr bwMode="auto">
            <a:xfrm>
              <a:off x="288" y="1368"/>
              <a:ext cx="816" cy="288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Text Box 107"/>
            <p:cNvSpPr txBox="1">
              <a:spLocks noChangeArrowheads="1"/>
            </p:cNvSpPr>
            <p:nvPr/>
          </p:nvSpPr>
          <p:spPr bwMode="auto">
            <a:xfrm>
              <a:off x="3360" y="2160"/>
              <a:ext cx="18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1 quart = 0.946 liters</a:t>
              </a:r>
            </a:p>
          </p:txBody>
        </p:sp>
        <p:pic>
          <p:nvPicPr>
            <p:cNvPr id="3082" name="Picture 10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56" y="2424"/>
              <a:ext cx="560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3" name="Picture 109"/>
            <p:cNvPicPr>
              <a:picLocks noChangeAspect="1" noChangeArrowheads="1"/>
            </p:cNvPicPr>
            <p:nvPr/>
          </p:nvPicPr>
          <p:blipFill>
            <a:blip r:embed="rId6" cstate="print"/>
            <a:srcRect l="22441" r="36633"/>
            <a:stretch>
              <a:fillRect/>
            </a:stretch>
          </p:blipFill>
          <p:spPr bwMode="auto">
            <a:xfrm>
              <a:off x="3632" y="2400"/>
              <a:ext cx="448" cy="1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839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Metric Units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812925" y="3160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04800" y="1127125"/>
            <a:ext cx="5105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Volume</a:t>
            </a:r>
            <a:r>
              <a:rPr lang="en-US" sz="2000">
                <a:latin typeface="Times New Roman" pitchFamily="18" charset="0"/>
              </a:rPr>
              <a:t> is the amount of space an object takes up.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The base unit of volume in the metric system in the </a:t>
            </a:r>
            <a:r>
              <a:rPr lang="en-US" sz="2000" b="1">
                <a:latin typeface="Times New Roman" pitchFamily="18" charset="0"/>
              </a:rPr>
              <a:t>liter</a:t>
            </a:r>
            <a:r>
              <a:rPr lang="en-US" sz="2000">
                <a:latin typeface="Times New Roman" pitchFamily="18" charset="0"/>
              </a:rPr>
              <a:t> and is represented by </a:t>
            </a:r>
            <a:r>
              <a:rPr lang="en-US" sz="2000" b="1">
                <a:latin typeface="Times New Roman" pitchFamily="18" charset="0"/>
              </a:rPr>
              <a:t>L or l</a:t>
            </a:r>
            <a:r>
              <a:rPr lang="en-US" sz="200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Standard: 1 liter is equal to one cubic </a:t>
            </a:r>
            <a:r>
              <a:rPr lang="en-US" sz="2000" b="1">
                <a:latin typeface="Times New Roman" pitchFamily="18" charset="0"/>
              </a:rPr>
              <a:t>decimeter</a:t>
            </a:r>
            <a:r>
              <a:rPr lang="en-US" sz="2000">
                <a:latin typeface="Times New Roman" pitchFamily="18" charset="0"/>
              </a:rPr>
              <a:t> </a:t>
            </a:r>
          </a:p>
        </p:txBody>
      </p:sp>
      <p:sp>
        <p:nvSpPr>
          <p:cNvPr id="4101" name="Text Box 27"/>
          <p:cNvSpPr txBox="1">
            <a:spLocks noChangeArrowheads="1"/>
          </p:cNvSpPr>
          <p:nvPr/>
        </p:nvSpPr>
        <p:spPr bwMode="auto">
          <a:xfrm>
            <a:off x="304800" y="3260725"/>
            <a:ext cx="6096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Metric Units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1 liter (L) = 1000 milliliters (mL)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1 milliliter (mL) = 1 cm</a:t>
            </a:r>
            <a:r>
              <a:rPr lang="en-US" sz="2000" baseline="30000">
                <a:latin typeface="Times New Roman" pitchFamily="18" charset="0"/>
              </a:rPr>
              <a:t>3</a:t>
            </a:r>
            <a:r>
              <a:rPr lang="en-US" sz="2000">
                <a:latin typeface="Times New Roman" pitchFamily="18" charset="0"/>
              </a:rPr>
              <a:t> (or cc) = 1 gram*</a:t>
            </a:r>
          </a:p>
        </p:txBody>
      </p:sp>
      <p:sp>
        <p:nvSpPr>
          <p:cNvPr id="4102" name="WordArt 28"/>
          <p:cNvSpPr>
            <a:spLocks noChangeArrowheads="1" noChangeShapeType="1" noTextEdit="1"/>
          </p:cNvSpPr>
          <p:nvPr/>
        </p:nvSpPr>
        <p:spPr bwMode="auto">
          <a:xfrm rot="1551333">
            <a:off x="2657475" y="263525"/>
            <a:ext cx="304800" cy="40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L</a:t>
            </a:r>
          </a:p>
        </p:txBody>
      </p:sp>
      <p:sp>
        <p:nvSpPr>
          <p:cNvPr id="4103" name="WordArt 29"/>
          <p:cNvSpPr>
            <a:spLocks noChangeArrowheads="1" noChangeShapeType="1" noTextEdit="1"/>
          </p:cNvSpPr>
          <p:nvPr/>
        </p:nvSpPr>
        <p:spPr bwMode="auto">
          <a:xfrm rot="-1172199">
            <a:off x="874713" y="131763"/>
            <a:ext cx="457200" cy="601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kL</a:t>
            </a:r>
          </a:p>
        </p:txBody>
      </p:sp>
      <p:sp>
        <p:nvSpPr>
          <p:cNvPr id="4104" name="WordArt 30"/>
          <p:cNvSpPr>
            <a:spLocks noChangeArrowheads="1" noChangeShapeType="1" noTextEdit="1"/>
          </p:cNvSpPr>
          <p:nvPr/>
        </p:nvSpPr>
        <p:spPr bwMode="auto">
          <a:xfrm rot="-1286076">
            <a:off x="6248400" y="2032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cL</a:t>
            </a:r>
          </a:p>
        </p:txBody>
      </p:sp>
      <p:sp>
        <p:nvSpPr>
          <p:cNvPr id="4105" name="WordArt 31"/>
          <p:cNvSpPr>
            <a:spLocks noChangeArrowheads="1" noChangeShapeType="1" noTextEdit="1"/>
          </p:cNvSpPr>
          <p:nvPr/>
        </p:nvSpPr>
        <p:spPr bwMode="auto">
          <a:xfrm rot="1338935">
            <a:off x="7924800" y="204788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mL</a:t>
            </a:r>
          </a:p>
        </p:txBody>
      </p:sp>
      <p:sp>
        <p:nvSpPr>
          <p:cNvPr id="4106" name="Text Box 33"/>
          <p:cNvSpPr txBox="1">
            <a:spLocks noChangeArrowheads="1"/>
          </p:cNvSpPr>
          <p:nvPr/>
        </p:nvSpPr>
        <p:spPr bwMode="auto">
          <a:xfrm>
            <a:off x="304800" y="4784725"/>
            <a:ext cx="609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Which is larger?</a:t>
            </a:r>
          </a:p>
        </p:txBody>
      </p:sp>
      <p:sp>
        <p:nvSpPr>
          <p:cNvPr id="4107" name="Text Box 34"/>
          <p:cNvSpPr txBox="1">
            <a:spLocks noChangeArrowheads="1"/>
          </p:cNvSpPr>
          <p:nvPr/>
        </p:nvSpPr>
        <p:spPr bwMode="auto">
          <a:xfrm>
            <a:off x="685800" y="5241925"/>
            <a:ext cx="3886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A. 1 liter or 1500 milliliters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B. 200 milliliters or 1.2 liters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C. 12 cm</a:t>
            </a:r>
            <a:r>
              <a:rPr lang="en-US" sz="2000" baseline="30000">
                <a:latin typeface="Times New Roman" pitchFamily="18" charset="0"/>
              </a:rPr>
              <a:t>3</a:t>
            </a:r>
            <a:r>
              <a:rPr lang="en-US" sz="2000">
                <a:latin typeface="Times New Roman" pitchFamily="18" charset="0"/>
              </a:rPr>
              <a:t> or 1.2 milliliters*</a:t>
            </a:r>
          </a:p>
        </p:txBody>
      </p:sp>
      <p:sp>
        <p:nvSpPr>
          <p:cNvPr id="4108" name="Text Box 35"/>
          <p:cNvSpPr txBox="1">
            <a:spLocks noChangeArrowheads="1"/>
          </p:cNvSpPr>
          <p:nvPr/>
        </p:nvSpPr>
        <p:spPr bwMode="auto">
          <a:xfrm>
            <a:off x="4267200" y="5105400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1905000" y="5241925"/>
            <a:ext cx="1905000" cy="3810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2765425" y="5715000"/>
            <a:ext cx="990600" cy="3810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1003300" y="6156325"/>
            <a:ext cx="838200" cy="3810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112" name="Picture 42" descr="j042606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4648200"/>
            <a:ext cx="1250950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3" name="Text Box 43"/>
          <p:cNvSpPr txBox="1">
            <a:spLocks noChangeArrowheads="1"/>
          </p:cNvSpPr>
          <p:nvPr/>
        </p:nvSpPr>
        <p:spPr bwMode="auto">
          <a:xfrm>
            <a:off x="5791200" y="4824413"/>
            <a:ext cx="1828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Click the image to watch a short video about volume.</a:t>
            </a:r>
          </a:p>
        </p:txBody>
      </p:sp>
      <p:sp>
        <p:nvSpPr>
          <p:cNvPr id="4114" name="Text Box 47"/>
          <p:cNvSpPr txBox="1">
            <a:spLocks noChangeArrowheads="1"/>
          </p:cNvSpPr>
          <p:nvPr/>
        </p:nvSpPr>
        <p:spPr bwMode="auto">
          <a:xfrm>
            <a:off x="5334000" y="63246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latin typeface="Times New Roman" pitchFamily="18" charset="0"/>
              </a:rPr>
              <a:t>* When referring to water</a:t>
            </a:r>
            <a:br>
              <a:rPr lang="en-US" sz="1000">
                <a:latin typeface="Times New Roman" pitchFamily="18" charset="0"/>
              </a:rPr>
            </a:br>
            <a:r>
              <a:rPr lang="en-US" sz="1000">
                <a:latin typeface="Times New Roman" pitchFamily="18" charset="0"/>
              </a:rPr>
              <a:t>Liter Image: http://www.dmturner.org/Teacher/Pictures/liter.gif</a:t>
            </a:r>
          </a:p>
        </p:txBody>
      </p:sp>
      <p:pic>
        <p:nvPicPr>
          <p:cNvPr id="4115" name="Picture 4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066800"/>
            <a:ext cx="35814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4" grpId="0" animBg="1"/>
      <p:bldP spid="4135" grpId="0" animBg="1"/>
      <p:bldP spid="41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839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Measuring Volume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12925" y="3160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85800" y="6400800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Top Image: http://www.tea.state.tx.us/student.assessment/resources/online/2006/grade8/science/images/20graphicaa.gif</a:t>
            </a:r>
            <a:br>
              <a:rPr lang="en-US" sz="1000"/>
            </a:br>
            <a:r>
              <a:rPr lang="en-US" sz="1000"/>
              <a:t>Bottom Image: http://morrisonlabs.com/meniscus.htm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200400" y="9906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We will be using </a:t>
            </a:r>
            <a:r>
              <a:rPr lang="en-US" sz="2000" b="1">
                <a:latin typeface="Times New Roman" pitchFamily="18" charset="0"/>
              </a:rPr>
              <a:t>graduated cylinders</a:t>
            </a:r>
            <a:r>
              <a:rPr lang="en-US" sz="2000">
                <a:latin typeface="Times New Roman" pitchFamily="18" charset="0"/>
              </a:rPr>
              <a:t> to find the volume of liquids and other objects.</a:t>
            </a:r>
          </a:p>
        </p:txBody>
      </p:sp>
      <p:pic>
        <p:nvPicPr>
          <p:cNvPr id="5126" name="Picture 31"/>
          <p:cNvPicPr>
            <a:picLocks noChangeAspect="1" noChangeArrowheads="1"/>
          </p:cNvPicPr>
          <p:nvPr/>
        </p:nvPicPr>
        <p:blipFill>
          <a:blip r:embed="rId2" cstate="print"/>
          <a:srcRect r="1492"/>
          <a:stretch>
            <a:fillRect/>
          </a:stretch>
        </p:blipFill>
        <p:spPr bwMode="auto">
          <a:xfrm>
            <a:off x="381000" y="838200"/>
            <a:ext cx="2411413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 Box 32"/>
          <p:cNvSpPr txBox="1">
            <a:spLocks noChangeArrowheads="1"/>
          </p:cNvSpPr>
          <p:nvPr/>
        </p:nvSpPr>
        <p:spPr bwMode="auto">
          <a:xfrm>
            <a:off x="3124200" y="2082800"/>
            <a:ext cx="59436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Read the measurement based on the bottom of the </a:t>
            </a:r>
            <a:r>
              <a:rPr lang="en-US" sz="2000" b="1">
                <a:latin typeface="Times New Roman" pitchFamily="18" charset="0"/>
              </a:rPr>
              <a:t>meniscus</a:t>
            </a:r>
            <a:r>
              <a:rPr lang="en-US" sz="2000">
                <a:latin typeface="Times New Roman" pitchFamily="18" charset="0"/>
              </a:rPr>
              <a:t> or curve. When using a real cylinder, make sure you are eye-level with the level of the water.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What is the volume of water in the cylinder? _____mL</a:t>
            </a:r>
          </a:p>
        </p:txBody>
      </p:sp>
      <p:sp>
        <p:nvSpPr>
          <p:cNvPr id="5128" name="Line 33"/>
          <p:cNvSpPr>
            <a:spLocks noChangeShapeType="1"/>
          </p:cNvSpPr>
          <p:nvPr/>
        </p:nvSpPr>
        <p:spPr bwMode="auto">
          <a:xfrm flipH="1" flipV="1">
            <a:off x="2209800" y="18288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5129" name="Group 38"/>
          <p:cNvGrpSpPr>
            <a:grpSpLocks/>
          </p:cNvGrpSpPr>
          <p:nvPr/>
        </p:nvGrpSpPr>
        <p:grpSpPr bwMode="auto">
          <a:xfrm>
            <a:off x="533400" y="4310063"/>
            <a:ext cx="8305800" cy="1601787"/>
            <a:chOff x="336" y="2715"/>
            <a:chExt cx="5232" cy="1009"/>
          </a:xfrm>
        </p:grpSpPr>
        <p:pic>
          <p:nvPicPr>
            <p:cNvPr id="5130" name="Picture 3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" y="2715"/>
              <a:ext cx="1434" cy="1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1" name="Text Box 36"/>
            <p:cNvSpPr txBox="1">
              <a:spLocks noChangeArrowheads="1"/>
            </p:cNvSpPr>
            <p:nvPr/>
          </p:nvSpPr>
          <p:spPr bwMode="auto">
            <a:xfrm>
              <a:off x="1824" y="2791"/>
              <a:ext cx="3744" cy="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What causes the meniscus?</a:t>
              </a:r>
            </a:p>
            <a:p>
              <a:pPr algn="just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A concave meniscus occurs when the molecules of the liquid attract those of the container.  The glass attracts the water on the sides.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839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Measuring Liquid Volume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812925" y="3160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 rot="-5400000">
            <a:off x="5607050" y="3397251"/>
            <a:ext cx="670718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Images created at http://www.standards.dfes.gov.uk/primaryframework/downloads/SWF/measuring_cylinder.swf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228600" y="746125"/>
            <a:ext cx="868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What is the volume of water in each cylinder? </a:t>
            </a:r>
          </a:p>
        </p:txBody>
      </p:sp>
      <p:pic>
        <p:nvPicPr>
          <p:cNvPr id="6150" name="Picture 10"/>
          <p:cNvPicPr>
            <a:picLocks noChangeAspect="1" noChangeArrowheads="1"/>
          </p:cNvPicPr>
          <p:nvPr/>
        </p:nvPicPr>
        <p:blipFill>
          <a:blip r:embed="rId2" cstate="print"/>
          <a:srcRect l="22917" t="27777" r="62500" b="12962"/>
          <a:stretch>
            <a:fillRect/>
          </a:stretch>
        </p:blipFill>
        <p:spPr bwMode="auto">
          <a:xfrm>
            <a:off x="3770313" y="1295400"/>
            <a:ext cx="1674812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1"/>
          <p:cNvPicPr>
            <a:picLocks noChangeAspect="1" noChangeArrowheads="1"/>
          </p:cNvPicPr>
          <p:nvPr/>
        </p:nvPicPr>
        <p:blipFill>
          <a:blip r:embed="rId3" cstate="print"/>
          <a:srcRect l="22917" t="27779" r="62500" b="12962"/>
          <a:stretch>
            <a:fillRect/>
          </a:stretch>
        </p:blipFill>
        <p:spPr bwMode="auto">
          <a:xfrm>
            <a:off x="685800" y="1295400"/>
            <a:ext cx="1673225" cy="509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2"/>
          <p:cNvPicPr>
            <a:picLocks noChangeAspect="1" noChangeArrowheads="1"/>
          </p:cNvPicPr>
          <p:nvPr/>
        </p:nvPicPr>
        <p:blipFill>
          <a:blip r:embed="rId4" cstate="print"/>
          <a:srcRect l="22917" t="27779" r="62500" b="12962"/>
          <a:stretch>
            <a:fillRect/>
          </a:stretch>
        </p:blipFill>
        <p:spPr bwMode="auto">
          <a:xfrm>
            <a:off x="6858000" y="1295400"/>
            <a:ext cx="1660525" cy="506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Text Box 13"/>
          <p:cNvSpPr txBox="1">
            <a:spLocks noChangeArrowheads="1"/>
          </p:cNvSpPr>
          <p:nvPr/>
        </p:nvSpPr>
        <p:spPr bwMode="auto">
          <a:xfrm>
            <a:off x="152400" y="6461125"/>
            <a:ext cx="868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Pay attention to the scales for each cylinder.</a:t>
            </a:r>
          </a:p>
        </p:txBody>
      </p:sp>
      <p:sp>
        <p:nvSpPr>
          <p:cNvPr id="6154" name="WordArt 14"/>
          <p:cNvSpPr>
            <a:spLocks noChangeArrowheads="1" noChangeShapeType="1" noTextEdit="1"/>
          </p:cNvSpPr>
          <p:nvPr/>
        </p:nvSpPr>
        <p:spPr bwMode="auto">
          <a:xfrm>
            <a:off x="762000" y="54864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A</a:t>
            </a:r>
          </a:p>
        </p:txBody>
      </p:sp>
      <p:sp>
        <p:nvSpPr>
          <p:cNvPr id="6155" name="WordArt 15"/>
          <p:cNvSpPr>
            <a:spLocks noChangeArrowheads="1" noChangeShapeType="1" noTextEdit="1"/>
          </p:cNvSpPr>
          <p:nvPr/>
        </p:nvSpPr>
        <p:spPr bwMode="auto">
          <a:xfrm>
            <a:off x="3838575" y="54864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B</a:t>
            </a:r>
          </a:p>
        </p:txBody>
      </p:sp>
      <p:sp>
        <p:nvSpPr>
          <p:cNvPr id="6156" name="WordArt 16"/>
          <p:cNvSpPr>
            <a:spLocks noChangeArrowheads="1" noChangeShapeType="1" noTextEdit="1"/>
          </p:cNvSpPr>
          <p:nvPr/>
        </p:nvSpPr>
        <p:spPr bwMode="auto">
          <a:xfrm>
            <a:off x="6934200" y="54864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839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Measuring Solid Volume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812925" y="3160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152400" y="6096000"/>
            <a:ext cx="52578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Times New Roman" pitchFamily="18" charset="0"/>
                <a:hlinkClick r:id="rId2"/>
              </a:rPr>
              <a:t>Click here for an online activity about volume</a:t>
            </a:r>
            <a:r>
              <a:rPr lang="en-US" sz="1600">
                <a:latin typeface="Times New Roman" pitchFamily="18" charset="0"/>
              </a:rPr>
              <a:t>.  </a:t>
            </a:r>
            <a:br>
              <a:rPr lang="en-US" sz="1600">
                <a:latin typeface="Times New Roman" pitchFamily="18" charset="0"/>
              </a:rPr>
            </a:br>
            <a:r>
              <a:rPr lang="en-US" sz="1600">
                <a:latin typeface="Times New Roman" pitchFamily="18" charset="0"/>
              </a:rPr>
              <a:t>Choose Lessons </a:t>
            </a:r>
            <a:r>
              <a:rPr lang="en-US" sz="1600">
                <a:latin typeface="Times New Roman" pitchFamily="18" charset="0"/>
                <a:sym typeface="Wingdings" pitchFamily="2" charset="2"/>
              </a:rPr>
              <a:t> Volume &amp; Displacement</a:t>
            </a:r>
            <a:endParaRPr lang="en-US" sz="1600">
              <a:latin typeface="Times New Roman" pitchFamily="18" charset="0"/>
            </a:endParaRPr>
          </a:p>
        </p:txBody>
      </p:sp>
      <p:grpSp>
        <p:nvGrpSpPr>
          <p:cNvPr id="7173" name="Group 19"/>
          <p:cNvGrpSpPr>
            <a:grpSpLocks/>
          </p:cNvGrpSpPr>
          <p:nvPr/>
        </p:nvGrpSpPr>
        <p:grpSpPr bwMode="auto">
          <a:xfrm>
            <a:off x="381000" y="838200"/>
            <a:ext cx="2895600" cy="2197100"/>
            <a:chOff x="3360" y="576"/>
            <a:chExt cx="1824" cy="1384"/>
          </a:xfrm>
        </p:grpSpPr>
        <p:sp>
          <p:nvSpPr>
            <p:cNvPr id="7181" name="AutoShape 12"/>
            <p:cNvSpPr>
              <a:spLocks noChangeArrowheads="1"/>
            </p:cNvSpPr>
            <p:nvPr/>
          </p:nvSpPr>
          <p:spPr bwMode="auto">
            <a:xfrm>
              <a:off x="3360" y="576"/>
              <a:ext cx="1313" cy="1113"/>
            </a:xfrm>
            <a:prstGeom prst="cube">
              <a:avLst>
                <a:gd name="adj" fmla="val 25000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Text Box 13"/>
            <p:cNvSpPr txBox="1">
              <a:spLocks noChangeArrowheads="1"/>
            </p:cNvSpPr>
            <p:nvPr/>
          </p:nvSpPr>
          <p:spPr bwMode="auto">
            <a:xfrm>
              <a:off x="3553" y="1729"/>
              <a:ext cx="5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10 cm</a:t>
              </a:r>
            </a:p>
          </p:txBody>
        </p:sp>
        <p:sp>
          <p:nvSpPr>
            <p:cNvPr id="7183" name="Text Box 14"/>
            <p:cNvSpPr txBox="1">
              <a:spLocks noChangeArrowheads="1"/>
            </p:cNvSpPr>
            <p:nvPr/>
          </p:nvSpPr>
          <p:spPr bwMode="auto">
            <a:xfrm>
              <a:off x="4605" y="854"/>
              <a:ext cx="5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9 cm</a:t>
              </a:r>
            </a:p>
          </p:txBody>
        </p:sp>
        <p:sp>
          <p:nvSpPr>
            <p:cNvPr id="7184" name="Text Box 15"/>
            <p:cNvSpPr txBox="1">
              <a:spLocks noChangeArrowheads="1"/>
            </p:cNvSpPr>
            <p:nvPr/>
          </p:nvSpPr>
          <p:spPr bwMode="auto">
            <a:xfrm>
              <a:off x="4441" y="1490"/>
              <a:ext cx="5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8 cm</a:t>
              </a:r>
            </a:p>
          </p:txBody>
        </p:sp>
      </p:grp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3394075" y="990600"/>
            <a:ext cx="4946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We can measure the volume of regular object using the formula </a:t>
            </a:r>
            <a:r>
              <a:rPr lang="en-US" sz="2000" b="1">
                <a:latin typeface="Times New Roman" pitchFamily="18" charset="0"/>
              </a:rPr>
              <a:t>length x width x height</a:t>
            </a:r>
            <a:r>
              <a:rPr lang="en-US" sz="2000">
                <a:latin typeface="Times New Roman" pitchFamily="18" charset="0"/>
              </a:rPr>
              <a:t>.</a:t>
            </a:r>
          </a:p>
        </p:txBody>
      </p:sp>
      <p:sp>
        <p:nvSpPr>
          <p:cNvPr id="7175" name="Text Box 17"/>
          <p:cNvSpPr txBox="1">
            <a:spLocks noChangeArrowheads="1"/>
          </p:cNvSpPr>
          <p:nvPr/>
        </p:nvSpPr>
        <p:spPr bwMode="auto">
          <a:xfrm>
            <a:off x="3200400" y="21336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_____ X _____ X _____ = _____</a:t>
            </a:r>
          </a:p>
        </p:txBody>
      </p:sp>
      <p:grpSp>
        <p:nvGrpSpPr>
          <p:cNvPr id="7176" name="Group 23"/>
          <p:cNvGrpSpPr>
            <a:grpSpLocks/>
          </p:cNvGrpSpPr>
          <p:nvPr/>
        </p:nvGrpSpPr>
        <p:grpSpPr bwMode="auto">
          <a:xfrm>
            <a:off x="411163" y="2895600"/>
            <a:ext cx="8596312" cy="3810000"/>
            <a:chOff x="259" y="1824"/>
            <a:chExt cx="5415" cy="2400"/>
          </a:xfrm>
        </p:grpSpPr>
        <p:sp>
          <p:nvSpPr>
            <p:cNvPr id="7177" name="Text Box 4"/>
            <p:cNvSpPr txBox="1">
              <a:spLocks noChangeArrowheads="1"/>
            </p:cNvSpPr>
            <p:nvPr/>
          </p:nvSpPr>
          <p:spPr bwMode="auto">
            <a:xfrm rot="-5400000">
              <a:off x="4541" y="3091"/>
              <a:ext cx="20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http://resources.edb.gov.hk/~s1sci/R_S1Science/sp/en/syllabus/unit14/new/testingmain1.htm</a:t>
              </a:r>
            </a:p>
          </p:txBody>
        </p:sp>
        <p:sp>
          <p:nvSpPr>
            <p:cNvPr id="7178" name="Text Box 5"/>
            <p:cNvSpPr txBox="1">
              <a:spLocks noChangeArrowheads="1"/>
            </p:cNvSpPr>
            <p:nvPr/>
          </p:nvSpPr>
          <p:spPr bwMode="auto">
            <a:xfrm>
              <a:off x="259" y="2076"/>
              <a:ext cx="29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We can measure the volume of </a:t>
              </a:r>
              <a:br>
                <a:rPr lang="en-US" sz="2000">
                  <a:latin typeface="Times New Roman" pitchFamily="18" charset="0"/>
                </a:rPr>
              </a:br>
              <a:r>
                <a:rPr lang="en-US" sz="2000">
                  <a:latin typeface="Times New Roman" pitchFamily="18" charset="0"/>
                </a:rPr>
                <a:t>irregular object using </a:t>
              </a:r>
              <a:r>
                <a:rPr lang="en-US" sz="2000" b="1">
                  <a:latin typeface="Times New Roman" pitchFamily="18" charset="0"/>
                </a:rPr>
                <a:t>water displacement</a:t>
              </a:r>
              <a:r>
                <a:rPr lang="en-US" sz="2000">
                  <a:latin typeface="Times New Roman" pitchFamily="18" charset="0"/>
                </a:rPr>
                <a:t>. </a:t>
              </a:r>
            </a:p>
          </p:txBody>
        </p:sp>
        <p:pic>
          <p:nvPicPr>
            <p:cNvPr id="7179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07" y="1824"/>
              <a:ext cx="1669" cy="2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0" name="Text Box 18"/>
            <p:cNvSpPr txBox="1">
              <a:spLocks noChangeArrowheads="1"/>
            </p:cNvSpPr>
            <p:nvPr/>
          </p:nvSpPr>
          <p:spPr bwMode="auto">
            <a:xfrm>
              <a:off x="336" y="2640"/>
              <a:ext cx="2352" cy="8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Amount of H</a:t>
              </a:r>
              <a:r>
                <a:rPr lang="en-US" sz="1600" baseline="-25000">
                  <a:latin typeface="Times New Roman" pitchFamily="18" charset="0"/>
                </a:rPr>
                <a:t>2</a:t>
              </a:r>
              <a:r>
                <a:rPr lang="en-US" sz="1600">
                  <a:latin typeface="Times New Roman" pitchFamily="18" charset="0"/>
                </a:rPr>
                <a:t>O with object = ______</a:t>
              </a:r>
              <a:br>
                <a:rPr lang="en-US" sz="1600">
                  <a:latin typeface="Times New Roman" pitchFamily="18" charset="0"/>
                </a:rPr>
              </a:br>
              <a:r>
                <a:rPr lang="en-US" sz="1600">
                  <a:latin typeface="Times New Roman" pitchFamily="18" charset="0"/>
                </a:rPr>
                <a:t/>
              </a:r>
              <a:br>
                <a:rPr lang="en-US" sz="1600">
                  <a:latin typeface="Times New Roman" pitchFamily="18" charset="0"/>
                </a:rPr>
              </a:br>
              <a:r>
                <a:rPr lang="en-US" sz="1600">
                  <a:latin typeface="Times New Roman" pitchFamily="18" charset="0"/>
                </a:rPr>
                <a:t>About of H</a:t>
              </a:r>
              <a:r>
                <a:rPr lang="en-US" sz="1600" baseline="-25000">
                  <a:latin typeface="Times New Roman" pitchFamily="18" charset="0"/>
                </a:rPr>
                <a:t>2</a:t>
              </a:r>
              <a:r>
                <a:rPr lang="en-US" sz="1600">
                  <a:latin typeface="Times New Roman" pitchFamily="18" charset="0"/>
                </a:rPr>
                <a:t>O without object = ______</a:t>
              </a:r>
              <a:br>
                <a:rPr lang="en-US" sz="1600">
                  <a:latin typeface="Times New Roman" pitchFamily="18" charset="0"/>
                </a:rPr>
              </a:br>
              <a:r>
                <a:rPr lang="en-US" sz="1600">
                  <a:latin typeface="Times New Roman" pitchFamily="18" charset="0"/>
                </a:rPr>
                <a:t/>
              </a:r>
              <a:br>
                <a:rPr lang="en-US" sz="1600">
                  <a:latin typeface="Times New Roman" pitchFamily="18" charset="0"/>
                </a:rPr>
              </a:br>
              <a:r>
                <a:rPr lang="en-US" sz="1600">
                  <a:latin typeface="Times New Roman" pitchFamily="18" charset="0"/>
                </a:rPr>
                <a:t>Difference = Volume = ______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388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DoDDS-E</cp:lastModifiedBy>
  <cp:revision>38</cp:revision>
  <dcterms:created xsi:type="dcterms:W3CDTF">2008-10-13T15:16:14Z</dcterms:created>
  <dcterms:modified xsi:type="dcterms:W3CDTF">2010-10-25T06:19:47Z</dcterms:modified>
</cp:coreProperties>
</file>