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4CB72-1A8F-4EC1-8B80-37F3668D41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FD602-906B-4DB0-A228-0336AF3644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B0DBBB-60BC-463D-BDEA-3EE2A91271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3C335-03CB-4910-9E0E-5572E6AB27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79413-860F-4CCE-A072-74E0844782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AFC045-B29B-4FF1-A5FA-90F21853C8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E104D4-E480-40C1-AAC6-6331C8A8E6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BC51E-64C0-4DF0-B99A-BD5F48D6CD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FF968-7E74-41C0-824A-53FACB412D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37723-5CD3-4445-9BE1-88A1F21995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68ECE-E4E4-4B0F-A05E-C45F95A7F2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D657D16-4E36-4F8A-BC31-2480A41A82D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hyperlink" Target="http://www.metricamerica.com/SI-Metric/kilogram.wmv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ohaus.com/products/education/weblab/TBBread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24400" y="4191000"/>
            <a:ext cx="3581400" cy="129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b="1">
                <a:latin typeface="Times New Roman" pitchFamily="18" charset="0"/>
              </a:rPr>
              <a:t>Lesson 2: </a:t>
            </a:r>
            <a:br>
              <a:rPr lang="en-US" sz="4000" b="1">
                <a:latin typeface="Times New Roman" pitchFamily="18" charset="0"/>
              </a:rPr>
            </a:br>
            <a:r>
              <a:rPr lang="en-US" sz="4000" b="1">
                <a:latin typeface="Times New Roman" pitchFamily="18" charset="0"/>
              </a:rPr>
              <a:t>Mass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447800" y="6400800"/>
            <a:ext cx="640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latin typeface="Times New Roman" pitchFamily="18" charset="0"/>
              </a:rPr>
              <a:t>T. Trimpe 2008   http://sciencespot.net/</a:t>
            </a:r>
          </a:p>
        </p:txBody>
      </p:sp>
      <p:pic>
        <p:nvPicPr>
          <p:cNvPr id="2054" name="Picture 6" descr="metricmania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762000"/>
            <a:ext cx="8686800" cy="2921000"/>
          </a:xfrm>
          <a:prstGeom prst="rect">
            <a:avLst/>
          </a:prstGeom>
          <a:noFill/>
        </p:spPr>
      </p:pic>
      <p:pic>
        <p:nvPicPr>
          <p:cNvPr id="2055" name="Picture 7" descr="MCj035190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657600"/>
            <a:ext cx="3200400" cy="25860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52400" y="152400"/>
            <a:ext cx="883920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English vs. Metric Units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812925" y="3160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138" name="Text Box 66"/>
          <p:cNvSpPr txBox="1">
            <a:spLocks noChangeArrowheads="1"/>
          </p:cNvSpPr>
          <p:nvPr/>
        </p:nvSpPr>
        <p:spPr bwMode="auto">
          <a:xfrm>
            <a:off x="304800" y="1066800"/>
            <a:ext cx="50292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Which is larger? 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1.  1 Pound or 100 Grams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2. 1 Kilogram or 1 Pound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3. 1 Ounce or 1000 Milligrams</a:t>
            </a:r>
          </a:p>
        </p:txBody>
      </p:sp>
      <p:grpSp>
        <p:nvGrpSpPr>
          <p:cNvPr id="3155" name="Group 83"/>
          <p:cNvGrpSpPr>
            <a:grpSpLocks/>
          </p:cNvGrpSpPr>
          <p:nvPr/>
        </p:nvGrpSpPr>
        <p:grpSpPr bwMode="auto">
          <a:xfrm>
            <a:off x="584200" y="990600"/>
            <a:ext cx="7874000" cy="2514600"/>
            <a:chOff x="368" y="624"/>
            <a:chExt cx="4960" cy="1584"/>
          </a:xfrm>
        </p:grpSpPr>
        <p:sp>
          <p:nvSpPr>
            <p:cNvPr id="3142" name="Oval 70"/>
            <p:cNvSpPr>
              <a:spLocks noChangeArrowheads="1"/>
            </p:cNvSpPr>
            <p:nvPr/>
          </p:nvSpPr>
          <p:spPr bwMode="auto">
            <a:xfrm>
              <a:off x="368" y="1008"/>
              <a:ext cx="864" cy="288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54" name="Group 82"/>
            <p:cNvGrpSpPr>
              <a:grpSpLocks/>
            </p:cNvGrpSpPr>
            <p:nvPr/>
          </p:nvGrpSpPr>
          <p:grpSpPr bwMode="auto">
            <a:xfrm>
              <a:off x="3312" y="624"/>
              <a:ext cx="2016" cy="1584"/>
              <a:chOff x="3312" y="624"/>
              <a:chExt cx="2016" cy="1584"/>
            </a:xfrm>
          </p:grpSpPr>
          <p:pic>
            <p:nvPicPr>
              <p:cNvPr id="3149" name="Picture 77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15500" t="5984" r="12164" b="8626"/>
              <a:stretch>
                <a:fillRect/>
              </a:stretch>
            </p:blipFill>
            <p:spPr bwMode="auto">
              <a:xfrm>
                <a:off x="3312" y="624"/>
                <a:ext cx="2016" cy="15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3080" name="Text Box 8"/>
              <p:cNvSpPr txBox="1">
                <a:spLocks noChangeArrowheads="1"/>
              </p:cNvSpPr>
              <p:nvPr/>
            </p:nvSpPr>
            <p:spPr bwMode="auto">
              <a:xfrm>
                <a:off x="3504" y="1200"/>
                <a:ext cx="165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>
                    <a:latin typeface="Times New Roman" pitchFamily="18" charset="0"/>
                  </a:rPr>
                  <a:t>1 pound = 453.6 grams</a:t>
                </a:r>
              </a:p>
            </p:txBody>
          </p:sp>
        </p:grpSp>
      </p:grpSp>
      <p:grpSp>
        <p:nvGrpSpPr>
          <p:cNvPr id="3156" name="Group 84"/>
          <p:cNvGrpSpPr>
            <a:grpSpLocks/>
          </p:cNvGrpSpPr>
          <p:nvPr/>
        </p:nvGrpSpPr>
        <p:grpSpPr bwMode="auto">
          <a:xfrm>
            <a:off x="533400" y="2159000"/>
            <a:ext cx="8001000" cy="3641725"/>
            <a:chOff x="336" y="1360"/>
            <a:chExt cx="5040" cy="2294"/>
          </a:xfrm>
        </p:grpSpPr>
        <p:sp>
          <p:nvSpPr>
            <p:cNvPr id="3143" name="Oval 71"/>
            <p:cNvSpPr>
              <a:spLocks noChangeArrowheads="1"/>
            </p:cNvSpPr>
            <p:nvPr/>
          </p:nvSpPr>
          <p:spPr bwMode="auto">
            <a:xfrm>
              <a:off x="336" y="1360"/>
              <a:ext cx="1056" cy="288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153" name="Picture 81"/>
            <p:cNvPicPr>
              <a:picLocks noChangeAspect="1" noChangeArrowheads="1"/>
            </p:cNvPicPr>
            <p:nvPr/>
          </p:nvPicPr>
          <p:blipFill>
            <a:blip r:embed="rId3" cstate="print"/>
            <a:srcRect r="2762"/>
            <a:stretch>
              <a:fillRect/>
            </a:stretch>
          </p:blipFill>
          <p:spPr bwMode="auto">
            <a:xfrm>
              <a:off x="3408" y="2304"/>
              <a:ext cx="1056" cy="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122" name="Text Box 50"/>
            <p:cNvSpPr txBox="1">
              <a:spLocks noChangeArrowheads="1"/>
            </p:cNvSpPr>
            <p:nvPr/>
          </p:nvSpPr>
          <p:spPr bwMode="auto">
            <a:xfrm>
              <a:off x="4320" y="3072"/>
              <a:ext cx="105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100 kilogram = </a:t>
              </a:r>
              <a:br>
                <a:rPr lang="en-US">
                  <a:latin typeface="Times New Roman" pitchFamily="18" charset="0"/>
                </a:rPr>
              </a:br>
              <a:r>
                <a:rPr lang="en-US">
                  <a:latin typeface="Times New Roman" pitchFamily="18" charset="0"/>
                </a:rPr>
                <a:t>220 pounds</a:t>
              </a:r>
            </a:p>
          </p:txBody>
        </p:sp>
      </p:grpSp>
      <p:grpSp>
        <p:nvGrpSpPr>
          <p:cNvPr id="3159" name="Group 87"/>
          <p:cNvGrpSpPr>
            <a:grpSpLocks/>
          </p:cNvGrpSpPr>
          <p:nvPr/>
        </p:nvGrpSpPr>
        <p:grpSpPr bwMode="auto">
          <a:xfrm>
            <a:off x="457200" y="2730500"/>
            <a:ext cx="4267200" cy="2908300"/>
            <a:chOff x="288" y="1720"/>
            <a:chExt cx="2688" cy="1832"/>
          </a:xfrm>
        </p:grpSpPr>
        <p:sp>
          <p:nvSpPr>
            <p:cNvPr id="3146" name="Oval 74"/>
            <p:cNvSpPr>
              <a:spLocks noChangeArrowheads="1"/>
            </p:cNvSpPr>
            <p:nvPr/>
          </p:nvSpPr>
          <p:spPr bwMode="auto">
            <a:xfrm>
              <a:off x="336" y="1720"/>
              <a:ext cx="864" cy="288"/>
            </a:xfrm>
            <a:prstGeom prst="ellips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3157" name="Picture 8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88" y="2400"/>
              <a:ext cx="1152" cy="1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158" name="Text Box 86"/>
            <p:cNvSpPr txBox="1">
              <a:spLocks noChangeArrowheads="1"/>
            </p:cNvSpPr>
            <p:nvPr/>
          </p:nvSpPr>
          <p:spPr bwMode="auto">
            <a:xfrm>
              <a:off x="1488" y="2784"/>
              <a:ext cx="14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 ounce of gold = 28,349.5 milligrams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883920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Metric Units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812925" y="3160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04800" y="1066800"/>
            <a:ext cx="65532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Mass</a:t>
            </a:r>
            <a:r>
              <a:rPr lang="en-US" sz="2000" dirty="0">
                <a:latin typeface="Times New Roman" pitchFamily="18" charset="0"/>
              </a:rPr>
              <a:t> refers to the amount of matter in an object.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The base unit of mass in the metric system in the </a:t>
            </a:r>
            <a:r>
              <a:rPr lang="en-US" sz="2000" b="1" dirty="0" smtClean="0">
                <a:latin typeface="Times New Roman" pitchFamily="18" charset="0"/>
              </a:rPr>
              <a:t>gram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</a:rPr>
              <a:t>and is represented </a:t>
            </a:r>
            <a:r>
              <a:rPr lang="en-US" sz="2000" dirty="0" smtClean="0">
                <a:latin typeface="Times New Roman" pitchFamily="18" charset="0"/>
              </a:rPr>
              <a:t>by </a:t>
            </a:r>
            <a:r>
              <a:rPr lang="en-US" sz="2000" b="1" dirty="0" smtClean="0">
                <a:latin typeface="Times New Roman" pitchFamily="18" charset="0"/>
              </a:rPr>
              <a:t>g</a:t>
            </a:r>
            <a:r>
              <a:rPr lang="en-US" sz="2000" dirty="0" smtClean="0">
                <a:latin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Standard: 1 kilogram is equal to the mass of the </a:t>
            </a:r>
            <a:r>
              <a:rPr lang="en-US" sz="2000" b="1" dirty="0">
                <a:latin typeface="Times New Roman" pitchFamily="18" charset="0"/>
              </a:rPr>
              <a:t>International Prototype Kilogram</a:t>
            </a:r>
            <a:r>
              <a:rPr lang="en-US" sz="2000" dirty="0">
                <a:latin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</a:rPr>
              <a:t>IPK</a:t>
            </a:r>
            <a:r>
              <a:rPr lang="en-US" sz="2000" dirty="0">
                <a:latin typeface="Times New Roman" pitchFamily="18" charset="0"/>
              </a:rPr>
              <a:t>), a platinum-iridium cylinder kept by the </a:t>
            </a:r>
            <a:r>
              <a:rPr lang="en-US" sz="2000" dirty="0" err="1">
                <a:latin typeface="Times New Roman" pitchFamily="18" charset="0"/>
              </a:rPr>
              <a:t>BIPM</a:t>
            </a:r>
            <a:r>
              <a:rPr lang="en-US" sz="2000" dirty="0">
                <a:latin typeface="Times New Roman" pitchFamily="18" charset="0"/>
              </a:rPr>
              <a:t> at </a:t>
            </a:r>
            <a:r>
              <a:rPr lang="en-US" sz="2000" dirty="0" err="1">
                <a:latin typeface="Times New Roman" pitchFamily="18" charset="0"/>
              </a:rPr>
              <a:t>Sèvres</a:t>
            </a:r>
            <a:r>
              <a:rPr lang="en-US" sz="2000" dirty="0">
                <a:latin typeface="Times New Roman" pitchFamily="18" charset="0"/>
              </a:rPr>
              <a:t>, France. </a:t>
            </a:r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304800" y="3413125"/>
            <a:ext cx="6096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Metric Units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1 Kilogram (km) = 1000 Grams (g)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1 Gram (g) = 1000 Milligrams (mg)</a:t>
            </a:r>
          </a:p>
        </p:txBody>
      </p:sp>
      <p:sp>
        <p:nvSpPr>
          <p:cNvPr id="4124" name="WordArt 28"/>
          <p:cNvSpPr>
            <a:spLocks noChangeArrowheads="1" noChangeShapeType="1" noTextEdit="1"/>
          </p:cNvSpPr>
          <p:nvPr/>
        </p:nvSpPr>
        <p:spPr bwMode="auto">
          <a:xfrm rot="1551333">
            <a:off x="2603500" y="228600"/>
            <a:ext cx="350838" cy="40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 Black"/>
              </a:rPr>
              <a:t>g</a:t>
            </a:r>
          </a:p>
        </p:txBody>
      </p:sp>
      <p:sp>
        <p:nvSpPr>
          <p:cNvPr id="4125" name="WordArt 29"/>
          <p:cNvSpPr>
            <a:spLocks noChangeArrowheads="1" noChangeShapeType="1" noTextEdit="1"/>
          </p:cNvSpPr>
          <p:nvPr/>
        </p:nvSpPr>
        <p:spPr bwMode="auto">
          <a:xfrm rot="-1172199">
            <a:off x="874713" y="131763"/>
            <a:ext cx="457200" cy="6016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 Black"/>
              </a:rPr>
              <a:t>kg</a:t>
            </a:r>
          </a:p>
        </p:txBody>
      </p:sp>
      <p:sp>
        <p:nvSpPr>
          <p:cNvPr id="4126" name="WordArt 30"/>
          <p:cNvSpPr>
            <a:spLocks noChangeArrowheads="1" noChangeShapeType="1" noTextEdit="1"/>
          </p:cNvSpPr>
          <p:nvPr/>
        </p:nvSpPr>
        <p:spPr bwMode="auto">
          <a:xfrm rot="-1286076">
            <a:off x="6248400" y="203200"/>
            <a:ext cx="457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 Black"/>
              </a:rPr>
              <a:t>cg</a:t>
            </a:r>
          </a:p>
        </p:txBody>
      </p:sp>
      <p:sp>
        <p:nvSpPr>
          <p:cNvPr id="4127" name="WordArt 31"/>
          <p:cNvSpPr>
            <a:spLocks noChangeArrowheads="1" noChangeShapeType="1" noTextEdit="1"/>
          </p:cNvSpPr>
          <p:nvPr/>
        </p:nvSpPr>
        <p:spPr bwMode="auto">
          <a:xfrm rot="1338935">
            <a:off x="7924800" y="204788"/>
            <a:ext cx="457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Arial Black"/>
              </a:rPr>
              <a:t>mg</a:t>
            </a:r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304800" y="5013325"/>
            <a:ext cx="6096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Which is larger?</a:t>
            </a:r>
          </a:p>
        </p:txBody>
      </p:sp>
      <p:grpSp>
        <p:nvGrpSpPr>
          <p:cNvPr id="4132" name="Group 36"/>
          <p:cNvGrpSpPr>
            <a:grpSpLocks/>
          </p:cNvGrpSpPr>
          <p:nvPr/>
        </p:nvGrpSpPr>
        <p:grpSpPr bwMode="auto">
          <a:xfrm>
            <a:off x="685800" y="5470525"/>
            <a:ext cx="7848600" cy="854075"/>
            <a:chOff x="432" y="3408"/>
            <a:chExt cx="4944" cy="538"/>
          </a:xfrm>
        </p:grpSpPr>
        <p:sp>
          <p:nvSpPr>
            <p:cNvPr id="4130" name="Text Box 34"/>
            <p:cNvSpPr txBox="1">
              <a:spLocks noChangeArrowheads="1"/>
            </p:cNvSpPr>
            <p:nvPr/>
          </p:nvSpPr>
          <p:spPr bwMode="auto">
            <a:xfrm>
              <a:off x="432" y="3408"/>
              <a:ext cx="2448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A. 1 kilogram or 1500 grams</a:t>
              </a:r>
            </a:p>
            <a:p>
              <a:pPr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B. 1200 milligrams or 1 gram</a:t>
              </a:r>
            </a:p>
          </p:txBody>
        </p:sp>
        <p:sp>
          <p:nvSpPr>
            <p:cNvPr id="4131" name="Text Box 35"/>
            <p:cNvSpPr txBox="1">
              <a:spLocks noChangeArrowheads="1"/>
            </p:cNvSpPr>
            <p:nvPr/>
          </p:nvSpPr>
          <p:spPr bwMode="auto">
            <a:xfrm>
              <a:off x="2688" y="3408"/>
              <a:ext cx="2688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C. 12 milligrams or 12 kilograms</a:t>
              </a:r>
            </a:p>
            <a:p>
              <a:pPr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D. 4 kilograms or 4500 grams</a:t>
              </a:r>
            </a:p>
          </p:txBody>
        </p:sp>
      </p:grpSp>
      <p:sp>
        <p:nvSpPr>
          <p:cNvPr id="4134" name="Rectangle 38"/>
          <p:cNvSpPr>
            <a:spLocks noChangeArrowheads="1"/>
          </p:cNvSpPr>
          <p:nvPr/>
        </p:nvSpPr>
        <p:spPr bwMode="auto">
          <a:xfrm>
            <a:off x="2438400" y="5470525"/>
            <a:ext cx="1371600" cy="3810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35" name="Rectangle 39"/>
          <p:cNvSpPr>
            <a:spLocks noChangeArrowheads="1"/>
          </p:cNvSpPr>
          <p:nvPr/>
        </p:nvSpPr>
        <p:spPr bwMode="auto">
          <a:xfrm>
            <a:off x="990600" y="5927725"/>
            <a:ext cx="1828800" cy="3810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36" name="Rectangle 40"/>
          <p:cNvSpPr>
            <a:spLocks noChangeArrowheads="1"/>
          </p:cNvSpPr>
          <p:nvPr/>
        </p:nvSpPr>
        <p:spPr bwMode="auto">
          <a:xfrm>
            <a:off x="6324600" y="5470525"/>
            <a:ext cx="1536700" cy="3810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37" name="Rectangle 41"/>
          <p:cNvSpPr>
            <a:spLocks noChangeArrowheads="1"/>
          </p:cNvSpPr>
          <p:nvPr/>
        </p:nvSpPr>
        <p:spPr bwMode="auto">
          <a:xfrm>
            <a:off x="6134100" y="5940425"/>
            <a:ext cx="1371600" cy="3810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138" name="Picture 42" descr="j042606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3394075"/>
            <a:ext cx="1250950" cy="1177925"/>
          </a:xfrm>
          <a:prstGeom prst="rect">
            <a:avLst/>
          </a:prstGeom>
          <a:noFill/>
        </p:spPr>
      </p:pic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5562600" y="3570288"/>
            <a:ext cx="18288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Click the image to watch a short video about mass.</a:t>
            </a:r>
          </a:p>
        </p:txBody>
      </p:sp>
      <p:grpSp>
        <p:nvGrpSpPr>
          <p:cNvPr id="4142" name="Group 46"/>
          <p:cNvGrpSpPr>
            <a:grpSpLocks/>
          </p:cNvGrpSpPr>
          <p:nvPr/>
        </p:nvGrpSpPr>
        <p:grpSpPr bwMode="auto">
          <a:xfrm>
            <a:off x="7162800" y="990600"/>
            <a:ext cx="1676400" cy="1981200"/>
            <a:chOff x="4512" y="624"/>
            <a:chExt cx="1056" cy="1248"/>
          </a:xfrm>
        </p:grpSpPr>
        <p:pic>
          <p:nvPicPr>
            <p:cNvPr id="4140" name="Picture 44"/>
            <p:cNvPicPr>
              <a:picLocks noChangeAspect="1" noChangeArrowheads="1"/>
            </p:cNvPicPr>
            <p:nvPr/>
          </p:nvPicPr>
          <p:blipFill>
            <a:blip r:embed="rId4" cstate="print"/>
            <a:srcRect l="23941" t="3778" r="23941" b="21556"/>
            <a:stretch>
              <a:fillRect/>
            </a:stretch>
          </p:blipFill>
          <p:spPr bwMode="auto">
            <a:xfrm>
              <a:off x="4560" y="624"/>
              <a:ext cx="960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141" name="Text Box 45"/>
            <p:cNvSpPr txBox="1">
              <a:spLocks noChangeArrowheads="1"/>
            </p:cNvSpPr>
            <p:nvPr/>
          </p:nvSpPr>
          <p:spPr bwMode="auto">
            <a:xfrm>
              <a:off x="4512" y="1680"/>
              <a:ext cx="10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Times New Roman" pitchFamily="18" charset="0"/>
                </a:rPr>
                <a:t>Kilogram Prototype</a:t>
              </a:r>
            </a:p>
          </p:txBody>
        </p:sp>
      </p:grpSp>
      <p:sp>
        <p:nvSpPr>
          <p:cNvPr id="4143" name="Text Box 47"/>
          <p:cNvSpPr txBox="1">
            <a:spLocks noChangeArrowheads="1"/>
          </p:cNvSpPr>
          <p:nvPr/>
        </p:nvSpPr>
        <p:spPr bwMode="auto">
          <a:xfrm>
            <a:off x="1295400" y="6477000"/>
            <a:ext cx="594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Kilogram Prototype Image - http://en.wikipedia.org/wiki/Kilogram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4" grpId="0" animBg="1"/>
      <p:bldP spid="4135" grpId="0" animBg="1"/>
      <p:bldP spid="4136" grpId="0" animBg="1"/>
      <p:bldP spid="41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883920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Measuring Mass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812925" y="3160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447800" y="6400800"/>
            <a:ext cx="647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Top Image: http://www.southwestscales.com/Ohaus_Triple_Beam_750-SO.jpg</a:t>
            </a:r>
            <a:br>
              <a:rPr lang="en-US" sz="1000"/>
            </a:br>
            <a:r>
              <a:rPr lang="en-US" sz="1000"/>
              <a:t>Bottom Image: http://www.regentsprep.org/Regents/biology/units/laboratory/graphics/triplebeambalance.jpg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419600" y="990600"/>
            <a:ext cx="4419600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We will be using </a:t>
            </a:r>
            <a:r>
              <a:rPr lang="en-US" sz="2000" b="1">
                <a:latin typeface="Times New Roman" pitchFamily="18" charset="0"/>
              </a:rPr>
              <a:t>triple-beam balances</a:t>
            </a:r>
            <a:r>
              <a:rPr lang="en-US" sz="2000">
                <a:latin typeface="Times New Roman" pitchFamily="18" charset="0"/>
              </a:rPr>
              <a:t> to find the mass of various objects.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The objects are placed on the scale and then you move the weights on the beams until you get the lines on the right-side of the scale to match up.</a:t>
            </a:r>
          </a:p>
        </p:txBody>
      </p:sp>
      <p:pic>
        <p:nvPicPr>
          <p:cNvPr id="5143" name="Picture 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19200"/>
            <a:ext cx="3810000" cy="160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5150" name="Group 30"/>
          <p:cNvGrpSpPr>
            <a:grpSpLocks/>
          </p:cNvGrpSpPr>
          <p:nvPr/>
        </p:nvGrpSpPr>
        <p:grpSpPr bwMode="auto">
          <a:xfrm>
            <a:off x="457200" y="3352800"/>
            <a:ext cx="8458200" cy="2632075"/>
            <a:chOff x="240" y="2112"/>
            <a:chExt cx="5328" cy="1658"/>
          </a:xfrm>
        </p:grpSpPr>
        <p:pic>
          <p:nvPicPr>
            <p:cNvPr id="5142" name="Picture 2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0" y="2112"/>
              <a:ext cx="2004" cy="16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144" name="Text Box 24"/>
            <p:cNvSpPr txBox="1">
              <a:spLocks noChangeArrowheads="1"/>
            </p:cNvSpPr>
            <p:nvPr/>
          </p:nvSpPr>
          <p:spPr bwMode="auto">
            <a:xfrm>
              <a:off x="2304" y="2256"/>
              <a:ext cx="3264" cy="1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Once you have balanced the scale, you add up the amounts on each beam to find the total mass.  </a:t>
              </a:r>
            </a:p>
            <a:p>
              <a:pPr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What would be the mass of the object measured in the picture? </a:t>
              </a:r>
            </a:p>
            <a:p>
              <a:pPr algn="ctr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_______ + ______ + _______ = ________ g</a:t>
              </a:r>
            </a:p>
          </p:txBody>
        </p:sp>
      </p:grpSp>
      <p:sp>
        <p:nvSpPr>
          <p:cNvPr id="5149" name="Line 29"/>
          <p:cNvSpPr>
            <a:spLocks noChangeShapeType="1"/>
          </p:cNvSpPr>
          <p:nvPr/>
        </p:nvSpPr>
        <p:spPr bwMode="auto">
          <a:xfrm flipH="1" flipV="1">
            <a:off x="3860800" y="1854200"/>
            <a:ext cx="609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8839200" cy="5794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Measuring Mass – Triple-Beam Balance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812925" y="3160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057400" y="6324600"/>
            <a:ext cx="533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hlinkClick r:id="rId2"/>
              </a:rPr>
              <a:t>Click here to try an online activity.</a:t>
            </a:r>
            <a:endParaRPr lang="en-US"/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048000"/>
            <a:ext cx="57150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164" name="Group 20"/>
          <p:cNvGrpSpPr>
            <a:grpSpLocks/>
          </p:cNvGrpSpPr>
          <p:nvPr/>
        </p:nvGrpSpPr>
        <p:grpSpPr bwMode="auto">
          <a:xfrm>
            <a:off x="228600" y="1219200"/>
            <a:ext cx="4800600" cy="1981200"/>
            <a:chOff x="144" y="816"/>
            <a:chExt cx="3024" cy="1248"/>
          </a:xfrm>
        </p:grpSpPr>
        <p:sp>
          <p:nvSpPr>
            <p:cNvPr id="6149" name="Text Box 5"/>
            <p:cNvSpPr txBox="1">
              <a:spLocks noChangeArrowheads="1"/>
            </p:cNvSpPr>
            <p:nvPr/>
          </p:nvSpPr>
          <p:spPr bwMode="auto">
            <a:xfrm>
              <a:off x="144" y="816"/>
              <a:ext cx="30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1</a:t>
              </a:r>
              <a:r>
                <a:rPr lang="en-US" sz="2000" baseline="30000">
                  <a:latin typeface="Times New Roman" pitchFamily="18" charset="0"/>
                </a:rPr>
                <a:t>st</a:t>
              </a:r>
              <a:r>
                <a:rPr lang="en-US" sz="2000">
                  <a:latin typeface="Times New Roman" pitchFamily="18" charset="0"/>
                </a:rPr>
                <a:t> – Place the film canister on the scale.</a:t>
              </a:r>
            </a:p>
          </p:txBody>
        </p:sp>
        <p:sp>
          <p:nvSpPr>
            <p:cNvPr id="6152" name="Line 8"/>
            <p:cNvSpPr>
              <a:spLocks noChangeShapeType="1"/>
            </p:cNvSpPr>
            <p:nvPr/>
          </p:nvSpPr>
          <p:spPr bwMode="auto">
            <a:xfrm>
              <a:off x="528" y="1008"/>
              <a:ext cx="240" cy="10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65" name="Group 21"/>
          <p:cNvGrpSpPr>
            <a:grpSpLocks/>
          </p:cNvGrpSpPr>
          <p:nvPr/>
        </p:nvGrpSpPr>
        <p:grpSpPr bwMode="auto">
          <a:xfrm>
            <a:off x="1371600" y="1778000"/>
            <a:ext cx="7620000" cy="2108200"/>
            <a:chOff x="864" y="1120"/>
            <a:chExt cx="4800" cy="1328"/>
          </a:xfrm>
        </p:grpSpPr>
        <p:sp>
          <p:nvSpPr>
            <p:cNvPr id="6153" name="Text Box 9"/>
            <p:cNvSpPr txBox="1">
              <a:spLocks noChangeArrowheads="1"/>
            </p:cNvSpPr>
            <p:nvPr/>
          </p:nvSpPr>
          <p:spPr bwMode="auto">
            <a:xfrm>
              <a:off x="864" y="1120"/>
              <a:ext cx="480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2</a:t>
              </a:r>
              <a:r>
                <a:rPr lang="en-US" sz="2000" baseline="30000">
                  <a:latin typeface="Times New Roman" pitchFamily="18" charset="0"/>
                </a:rPr>
                <a:t>nd</a:t>
              </a:r>
              <a:r>
                <a:rPr lang="en-US" sz="2000">
                  <a:latin typeface="Times New Roman" pitchFamily="18" charset="0"/>
                </a:rPr>
                <a:t> – Slide the large weight to the right until the arm drops below the line.  Move the rider back one groove.  Make sure it “locks” into place.</a:t>
              </a:r>
            </a:p>
          </p:txBody>
        </p:sp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>
              <a:off x="1056" y="1536"/>
              <a:ext cx="672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66" name="Group 22"/>
          <p:cNvGrpSpPr>
            <a:grpSpLocks/>
          </p:cNvGrpSpPr>
          <p:nvPr/>
        </p:nvGrpSpPr>
        <p:grpSpPr bwMode="auto">
          <a:xfrm>
            <a:off x="2819400" y="2667000"/>
            <a:ext cx="6019800" cy="914400"/>
            <a:chOff x="1776" y="1680"/>
            <a:chExt cx="3792" cy="576"/>
          </a:xfrm>
        </p:grpSpPr>
        <p:sp>
          <p:nvSpPr>
            <p:cNvPr id="6155" name="Text Box 11"/>
            <p:cNvSpPr txBox="1">
              <a:spLocks noChangeArrowheads="1"/>
            </p:cNvSpPr>
            <p:nvPr/>
          </p:nvSpPr>
          <p:spPr bwMode="auto">
            <a:xfrm>
              <a:off x="1968" y="1680"/>
              <a:ext cx="360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3</a:t>
              </a:r>
              <a:r>
                <a:rPr lang="en-US" sz="2000" baseline="30000">
                  <a:latin typeface="Times New Roman" pitchFamily="18" charset="0"/>
                </a:rPr>
                <a:t>rd</a:t>
              </a:r>
              <a:r>
                <a:rPr lang="en-US" sz="2000">
                  <a:latin typeface="Times New Roman" pitchFamily="18" charset="0"/>
                </a:rPr>
                <a:t>  – Repeat this process with the top weight.  When the arm moves below the line, back it up one groove.</a:t>
              </a:r>
            </a:p>
          </p:txBody>
        </p:sp>
        <p:sp>
          <p:nvSpPr>
            <p:cNvPr id="6156" name="Line 12"/>
            <p:cNvSpPr>
              <a:spLocks noChangeShapeType="1"/>
            </p:cNvSpPr>
            <p:nvPr/>
          </p:nvSpPr>
          <p:spPr bwMode="auto">
            <a:xfrm flipH="1">
              <a:off x="1776" y="1824"/>
              <a:ext cx="192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67" name="Group 23"/>
          <p:cNvGrpSpPr>
            <a:grpSpLocks/>
          </p:cNvGrpSpPr>
          <p:nvPr/>
        </p:nvGrpSpPr>
        <p:grpSpPr bwMode="auto">
          <a:xfrm>
            <a:off x="2667000" y="3657600"/>
            <a:ext cx="6248400" cy="1311275"/>
            <a:chOff x="1680" y="2304"/>
            <a:chExt cx="3936" cy="826"/>
          </a:xfrm>
        </p:grpSpPr>
        <p:sp>
          <p:nvSpPr>
            <p:cNvPr id="6157" name="Text Box 13"/>
            <p:cNvSpPr txBox="1">
              <a:spLocks noChangeArrowheads="1"/>
            </p:cNvSpPr>
            <p:nvPr/>
          </p:nvSpPr>
          <p:spPr bwMode="auto">
            <a:xfrm>
              <a:off x="3936" y="2304"/>
              <a:ext cx="1680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4</a:t>
              </a:r>
              <a:r>
                <a:rPr lang="en-US" sz="2000" baseline="30000">
                  <a:latin typeface="Times New Roman" pitchFamily="18" charset="0"/>
                </a:rPr>
                <a:t>th</a:t>
              </a:r>
              <a:r>
                <a:rPr lang="en-US" sz="2000">
                  <a:latin typeface="Times New Roman" pitchFamily="18" charset="0"/>
                </a:rPr>
                <a:t> – Slide the small weight on the front beam until the lines match up.</a:t>
              </a:r>
            </a:p>
          </p:txBody>
        </p:sp>
        <p:grpSp>
          <p:nvGrpSpPr>
            <p:cNvPr id="6161" name="Group 17"/>
            <p:cNvGrpSpPr>
              <a:grpSpLocks/>
            </p:cNvGrpSpPr>
            <p:nvPr/>
          </p:nvGrpSpPr>
          <p:grpSpPr bwMode="auto">
            <a:xfrm>
              <a:off x="1680" y="2592"/>
              <a:ext cx="2256" cy="288"/>
              <a:chOff x="1680" y="2592"/>
              <a:chExt cx="2256" cy="288"/>
            </a:xfrm>
          </p:grpSpPr>
          <p:sp>
            <p:nvSpPr>
              <p:cNvPr id="6159" name="Line 15"/>
              <p:cNvSpPr>
                <a:spLocks noChangeShapeType="1"/>
              </p:cNvSpPr>
              <p:nvPr/>
            </p:nvSpPr>
            <p:spPr bwMode="auto">
              <a:xfrm flipH="1" flipV="1">
                <a:off x="1680" y="2592"/>
                <a:ext cx="144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0" name="Line 16"/>
              <p:cNvSpPr>
                <a:spLocks noChangeShapeType="1"/>
              </p:cNvSpPr>
              <p:nvPr/>
            </p:nvSpPr>
            <p:spPr bwMode="auto">
              <a:xfrm>
                <a:off x="1824" y="2880"/>
                <a:ext cx="211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62" name="Oval 18"/>
            <p:cNvSpPr>
              <a:spLocks noChangeArrowheads="1"/>
            </p:cNvSpPr>
            <p:nvPr/>
          </p:nvSpPr>
          <p:spPr bwMode="auto">
            <a:xfrm>
              <a:off x="3312" y="2304"/>
              <a:ext cx="384" cy="288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228600" y="5638800"/>
            <a:ext cx="8763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5</a:t>
            </a:r>
            <a:r>
              <a:rPr lang="en-US" sz="2000" baseline="30000">
                <a:latin typeface="Times New Roman" pitchFamily="18" charset="0"/>
              </a:rPr>
              <a:t>th</a:t>
            </a:r>
            <a:r>
              <a:rPr lang="en-US" sz="2000">
                <a:latin typeface="Times New Roman" pitchFamily="18" charset="0"/>
              </a:rPr>
              <a:t>  – Add the amounts on each beam to find the total mass to the nearest tenth of a gram.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408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DoDDS-E</cp:lastModifiedBy>
  <cp:revision>22</cp:revision>
  <dcterms:created xsi:type="dcterms:W3CDTF">2008-10-13T15:16:14Z</dcterms:created>
  <dcterms:modified xsi:type="dcterms:W3CDTF">2010-11-09T10:07:03Z</dcterms:modified>
</cp:coreProperties>
</file>